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tkinson Hyperlegible"/>
      <p:regular r:id="rId23"/>
      <p:bold r:id="rId24"/>
      <p:italic r:id="rId25"/>
      <p:boldItalic r:id="rId26"/>
    </p:embeddedFont>
    <p:embeddedFont>
      <p:font typeface="Bebas Neu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AtkinsonHyperlegible-bold.fntdata"/><Relationship Id="rId23" Type="http://schemas.openxmlformats.org/officeDocument/2006/relationships/font" Target="fonts/AtkinsonHyperlegibl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tkinsonHyperlegible-boldItalic.fntdata"/><Relationship Id="rId25" Type="http://schemas.openxmlformats.org/officeDocument/2006/relationships/font" Target="fonts/AtkinsonHyperlegible-italic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39619cad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39619cad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33f72443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33f72443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1563c39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1563c39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33f7244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33f7244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small number of cases have really large errors, and those rare big mistakes don’t die off quickly = definition of heavy-tail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33f72443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33f72443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5484bb2b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5484bb2b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1103f8c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1103f8c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39619cad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39619cad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39619cad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39619cad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33f7244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33f7244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1739a7f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1739a7f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1563c39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1563c39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5484bb2b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5484bb2b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1563c393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1563c39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Skip-gram is the simple training trick behind Word2Vec: you take a sequence and teach a model to predict which items appear near a given item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4715" r="3177" t="22287"/>
          <a:stretch/>
        </p:blipFill>
        <p:spPr>
          <a:xfrm flipH="1" rot="10800000">
            <a:off x="-1963" y="0"/>
            <a:ext cx="91479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927150"/>
            <a:ext cx="3856800" cy="18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1356350"/>
            <a:ext cx="3856800" cy="4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 b="0" l="32115" r="0" t="4272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6" name="Google Shape;56;p11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accen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2818" l="0" r="0" t="12807"/>
          <a:stretch/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hasCustomPrompt="1" type="title"/>
          </p:nvPr>
        </p:nvSpPr>
        <p:spPr>
          <a:xfrm>
            <a:off x="715000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62" name="Google Shape;62;p13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715000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3" type="subTitle"/>
          </p:nvPr>
        </p:nvSpPr>
        <p:spPr>
          <a:xfrm>
            <a:off x="1222300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3342878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5" type="body"/>
          </p:nvPr>
        </p:nvSpPr>
        <p:spPr>
          <a:xfrm>
            <a:off x="3342892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6" type="subTitle"/>
          </p:nvPr>
        </p:nvSpPr>
        <p:spPr>
          <a:xfrm>
            <a:off x="3850175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7" type="title"/>
          </p:nvPr>
        </p:nvSpPr>
        <p:spPr>
          <a:xfrm>
            <a:off x="5970797" y="2265725"/>
            <a:ext cx="5073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idx="8" type="body"/>
          </p:nvPr>
        </p:nvSpPr>
        <p:spPr>
          <a:xfrm>
            <a:off x="5970800" y="2977250"/>
            <a:ext cx="2458200" cy="126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9" type="subTitle"/>
          </p:nvPr>
        </p:nvSpPr>
        <p:spPr>
          <a:xfrm>
            <a:off x="6478075" y="2265725"/>
            <a:ext cx="1950600" cy="78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7604" t="2203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715100" y="1149925"/>
            <a:ext cx="3856800" cy="22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4" name="Google Shape;74;p14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715100" y="3516250"/>
            <a:ext cx="3856800" cy="47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accen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14864" l="0" r="30035" t="26103"/>
          <a:stretch/>
        </p:blipFill>
        <p:spPr>
          <a:xfrm flipH="1" rot="10800000">
            <a:off x="-2850" y="0"/>
            <a:ext cx="914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715038" y="2662725"/>
            <a:ext cx="37071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4721969" y="2662725"/>
            <a:ext cx="3707100" cy="16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715038" y="2261625"/>
            <a:ext cx="3707100" cy="47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4721965" y="2261625"/>
            <a:ext cx="3707100" cy="47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83" name="Google Shape;83;p15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0" l="32115" r="0" t="42722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87" name="Google Shape;87;p16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accen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14620" l="10897" r="35738" t="4604"/>
          <a:stretch/>
        </p:blipFill>
        <p:spPr>
          <a:xfrm flipH="1">
            <a:off x="-2850" y="0"/>
            <a:ext cx="914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>
            <a:off x="-1275" y="-1"/>
            <a:ext cx="9146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95" name="Google Shape;95;p18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13536" l="24602" r="0" t="22854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ctrTitle"/>
          </p:nvPr>
        </p:nvSpPr>
        <p:spPr>
          <a:xfrm>
            <a:off x="713100" y="415050"/>
            <a:ext cx="29694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713100" y="1286075"/>
            <a:ext cx="2969400" cy="12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9"/>
          <p:cNvSpPr txBox="1"/>
          <p:nvPr/>
        </p:nvSpPr>
        <p:spPr>
          <a:xfrm>
            <a:off x="713100" y="3262875"/>
            <a:ext cx="29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" sz="1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tkinson Hyperlegible"/>
                <a:ea typeface="Atkinson Hyperlegible"/>
                <a:cs typeface="Atkinson Hyperlegible"/>
                <a:sym typeface="Atkinson Hyperlegibl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12651" l="1781" r="17260" t="19038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0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23675" l="2951" r="18339" t="9914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883700" y="3541500"/>
            <a:ext cx="65451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3541500"/>
            <a:ext cx="11637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24000" l="3440" r="6485" t="0"/>
          <a:stretch/>
        </p:blipFill>
        <p:spPr>
          <a:xfrm rot="10800000">
            <a:off x="-12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1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26964" r="0" t="38370"/>
          <a:stretch/>
        </p:blipFill>
        <p:spPr>
          <a:xfrm rot="10800000">
            <a:off x="0" y="-3812"/>
            <a:ext cx="9143999" cy="51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15100" y="535000"/>
            <a:ext cx="4998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5100" y="1175200"/>
            <a:ext cx="4998300" cy="313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tkinson Hyperlegible"/>
              <a:buChar char="✓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22" name="Google Shape;22;p4"/>
          <p:cNvSpPr/>
          <p:nvPr>
            <p:ph idx="2" type="pic"/>
          </p:nvPr>
        </p:nvSpPr>
        <p:spPr>
          <a:xfrm>
            <a:off x="6217910" y="803075"/>
            <a:ext cx="2211000" cy="331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 flipH="1" rot="10800000">
            <a:off x="0" y="0"/>
            <a:ext cx="9146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715100" y="1175200"/>
            <a:ext cx="37821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4646972" y="1175200"/>
            <a:ext cx="37821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9185" l="2107" r="2116" t="0"/>
          <a:stretch/>
        </p:blipFill>
        <p:spPr>
          <a:xfrm rot="10800000">
            <a:off x="-1901" y="-3800"/>
            <a:ext cx="9147801" cy="515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cxnSp>
        <p:nvCxnSpPr>
          <p:cNvPr id="33" name="Google Shape;33;p6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34674" l="2205" r="26197" t="4917"/>
          <a:stretch/>
        </p:blipFill>
        <p:spPr>
          <a:xfrm flipH="1" rot="10800000">
            <a:off x="0" y="-3812"/>
            <a:ext cx="9143999" cy="51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3430600" y="535000"/>
            <a:ext cx="4998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430600" y="1529825"/>
            <a:ext cx="4998300" cy="27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38" name="Google Shape;38;p7"/>
          <p:cNvSpPr/>
          <p:nvPr>
            <p:ph idx="2" type="pic"/>
          </p:nvPr>
        </p:nvSpPr>
        <p:spPr>
          <a:xfrm>
            <a:off x="715110" y="803075"/>
            <a:ext cx="2211000" cy="331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39" name="Google Shape;39;p7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9282" l="0" r="14763" t="8796"/>
          <a:stretch/>
        </p:blipFill>
        <p:spPr>
          <a:xfrm rot="10800000">
            <a:off x="-1125" y="0"/>
            <a:ext cx="9146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40083" l="16671" r="20792" t="7154"/>
          <a:stretch/>
        </p:blipFill>
        <p:spPr>
          <a:xfrm rot="10800000">
            <a:off x="-1901" y="0"/>
            <a:ext cx="9147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48" name="Google Shape;48;p9"/>
          <p:cNvCxnSpPr/>
          <p:nvPr/>
        </p:nvCxnSpPr>
        <p:spPr>
          <a:xfrm>
            <a:off x="-125" y="48759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0" y="-10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715100" y="3878500"/>
            <a:ext cx="7713900" cy="64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tkinson Hyperlegible"/>
              <a:buNone/>
              <a:defRPr sz="30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●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○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tkinson Hyperlegible"/>
              <a:buChar char="■"/>
              <a:defRPr sz="1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E0D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3677700" y="1906475"/>
            <a:ext cx="53175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Graph-Based Human Mobility Prediction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With Weighted Cell-Transition Graphs And Node2Vec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Embeddings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3677700" y="1254875"/>
            <a:ext cx="53175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C2C2"/>
                </a:solidFill>
              </a:rPr>
              <a:t>Davide Lugli</a:t>
            </a:r>
            <a:endParaRPr>
              <a:solidFill>
                <a:srgbClr val="C2C2C2"/>
              </a:solidFill>
            </a:endParaRPr>
          </a:p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88600" y="4876000"/>
            <a:ext cx="4030500" cy="3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2C2C2"/>
                </a:solidFill>
              </a:rPr>
              <a:t>LM Ingegneria Informatica / A.a. 2023-24</a:t>
            </a:r>
            <a:endParaRPr sz="1400">
              <a:solidFill>
                <a:srgbClr val="C2C2C2"/>
              </a:solidFill>
            </a:endParaRPr>
          </a:p>
        </p:txBody>
      </p:sp>
      <p:sp>
        <p:nvSpPr>
          <p:cNvPr id="115" name="Google Shape;115;p22"/>
          <p:cNvSpPr txBox="1"/>
          <p:nvPr>
            <p:ph idx="1" type="subTitle"/>
          </p:nvPr>
        </p:nvSpPr>
        <p:spPr>
          <a:xfrm>
            <a:off x="7578500" y="4876000"/>
            <a:ext cx="1565400" cy="3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2C2C2"/>
                </a:solidFill>
              </a:rPr>
              <a:t>Graph Analytics</a:t>
            </a:r>
            <a:endParaRPr sz="1400">
              <a:solidFill>
                <a:srgbClr val="C2C2C2"/>
              </a:solidFill>
            </a:endParaRPr>
          </a:p>
        </p:txBody>
      </p:sp>
      <p:cxnSp>
        <p:nvCxnSpPr>
          <p:cNvPr id="116" name="Google Shape;116;p22"/>
          <p:cNvCxnSpPr/>
          <p:nvPr/>
        </p:nvCxnSpPr>
        <p:spPr>
          <a:xfrm>
            <a:off x="3754475" y="1742477"/>
            <a:ext cx="338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 + Candidate Priors</a:t>
            </a:r>
            <a:endParaRPr/>
          </a:p>
        </p:txBody>
      </p:sp>
      <p:sp>
        <p:nvSpPr>
          <p:cNvPr id="189" name="Google Shape;189;p31"/>
          <p:cNvSpPr txBox="1"/>
          <p:nvPr>
            <p:ph idx="4294967295" type="body"/>
          </p:nvPr>
        </p:nvSpPr>
        <p:spPr>
          <a:xfrm>
            <a:off x="715100" y="1269650"/>
            <a:ext cx="3987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Prototype for each </a:t>
            </a:r>
            <a:r>
              <a:rPr b="1" lang="en" sz="1400"/>
              <a:t>(uid, ctx)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Average embeddings of user locations in that context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Candidate set (don’t score all 40k cells):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Top-N frequent cells for the user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Top-M frequent cells for the context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Add previous predicted cell to allow “stay”</a:t>
            </a:r>
            <a:endParaRPr sz="1400"/>
          </a:p>
        </p:txBody>
      </p:sp>
      <p:cxnSp>
        <p:nvCxnSpPr>
          <p:cNvPr id="190" name="Google Shape;190;p31"/>
          <p:cNvCxnSpPr>
            <a:endCxn id="188" idx="3"/>
          </p:cNvCxnSpPr>
          <p:nvPr/>
        </p:nvCxnSpPr>
        <p:spPr>
          <a:xfrm flipH="1" rot="10800000">
            <a:off x="6373100" y="855100"/>
            <a:ext cx="2055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p31" title="Gemini_Generated_Image_yul6gnyul6gnyul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825" y="2483109"/>
            <a:ext cx="3337175" cy="164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25" y="1269656"/>
            <a:ext cx="3337175" cy="69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+ Fallbacks</a:t>
            </a:r>
            <a:endParaRPr/>
          </a:p>
        </p:txBody>
      </p:sp>
      <p:cxnSp>
        <p:nvCxnSpPr>
          <p:cNvPr id="198" name="Google Shape;198;p32"/>
          <p:cNvCxnSpPr>
            <a:endCxn id="197" idx="3"/>
          </p:cNvCxnSpPr>
          <p:nvPr/>
        </p:nvCxnSpPr>
        <p:spPr>
          <a:xfrm flipH="1" rot="10800000">
            <a:off x="4591700" y="855100"/>
            <a:ext cx="3837300" cy="3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2"/>
          <p:cNvSpPr txBox="1"/>
          <p:nvPr/>
        </p:nvSpPr>
        <p:spPr>
          <a:xfrm>
            <a:off x="675150" y="1284425"/>
            <a:ext cx="4102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Rank candidates with cosine similarity (candidate vs prototype)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soft distance penalty from previous cell: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Discourages unrealistic jumps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If prototype/candidates missing: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Most frequent user cell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Most popular context cell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Any valid cell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813" y="2382080"/>
            <a:ext cx="3113175" cy="3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Results</a:t>
            </a:r>
            <a:endParaRPr/>
          </a:p>
        </p:txBody>
      </p:sp>
      <p:cxnSp>
        <p:nvCxnSpPr>
          <p:cNvPr id="206" name="Google Shape;206;p33"/>
          <p:cNvCxnSpPr>
            <a:endCxn id="205" idx="3"/>
          </p:cNvCxnSpPr>
          <p:nvPr/>
        </p:nvCxnSpPr>
        <p:spPr>
          <a:xfrm flipH="1" rot="10800000">
            <a:off x="4331900" y="855100"/>
            <a:ext cx="4097100" cy="15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3"/>
          <p:cNvSpPr txBox="1"/>
          <p:nvPr/>
        </p:nvSpPr>
        <p:spPr>
          <a:xfrm>
            <a:off x="675150" y="1284425"/>
            <a:ext cx="4102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Exact match ≈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0.26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Median errors are much smaller than mean →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 small number of cases have really large errors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Predicted unique cells are less than ground truth →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missing some moves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Likely causes: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true cell missing from candidate set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similarity ties + popularity push small unnecessary moves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525" y="1255175"/>
            <a:ext cx="3144600" cy="3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14" name="Google Shape;214;p34"/>
          <p:cNvSpPr txBox="1"/>
          <p:nvPr>
            <p:ph idx="4294967295" type="body"/>
          </p:nvPr>
        </p:nvSpPr>
        <p:spPr>
          <a:xfrm>
            <a:off x="715100" y="1269650"/>
            <a:ext cx="7713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Add a stronger transition-based prior from the previous cell (top-K outgoing neighbors).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Add an explicit inertia / stay bias to reduce restless switching.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Tune Node2Vec hyperparameters (p, q, walk length, window) and re-evaluate.</a:t>
            </a:r>
            <a:endParaRPr sz="1400"/>
          </a:p>
        </p:txBody>
      </p:sp>
      <p:cxnSp>
        <p:nvCxnSpPr>
          <p:cNvPr id="215" name="Google Shape;215;p34"/>
          <p:cNvCxnSpPr>
            <a:endCxn id="213" idx="3"/>
          </p:cNvCxnSpPr>
          <p:nvPr/>
        </p:nvCxnSpPr>
        <p:spPr>
          <a:xfrm flipH="1" rot="10800000">
            <a:off x="3626900" y="855100"/>
            <a:ext cx="48021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ctrTitle"/>
          </p:nvPr>
        </p:nvSpPr>
        <p:spPr>
          <a:xfrm>
            <a:off x="713100" y="415050"/>
            <a:ext cx="2969400" cy="94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75" y="2976700"/>
            <a:ext cx="36099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idx="1" type="subTitle"/>
          </p:nvPr>
        </p:nvSpPr>
        <p:spPr>
          <a:xfrm>
            <a:off x="713100" y="1362150"/>
            <a:ext cx="2969400" cy="25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Davide Lugli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2C2C2"/>
                </a:solidFill>
              </a:rPr>
              <a:t>269692@studenti.unimore.it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715100" y="535000"/>
            <a:ext cx="22563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715100" y="1279075"/>
            <a:ext cx="3629400" cy="29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task at hand comes from the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SIGSPATIAL CUP 2025 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challenge and is about mobility prediction: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4 cities (A–D), each a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200×200 grid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 cell =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500×500 m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Data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user positions every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30 minutes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for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75 days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Goal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: predict masked positions (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x=y=999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) for days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61–75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(3000 users per city)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cxnSp>
        <p:nvCxnSpPr>
          <p:cNvPr id="123" name="Google Shape;123;p23"/>
          <p:cNvCxnSpPr/>
          <p:nvPr/>
        </p:nvCxnSpPr>
        <p:spPr>
          <a:xfrm flipH="1" rot="10800000">
            <a:off x="2612575" y="853750"/>
            <a:ext cx="5816400" cy="17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3"/>
          <p:cNvSpPr/>
          <p:nvPr/>
        </p:nvSpPr>
        <p:spPr>
          <a:xfrm>
            <a:off x="5299450" y="1699663"/>
            <a:ext cx="3129600" cy="2337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258" y="2071534"/>
            <a:ext cx="1447986" cy="15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15100" y="535000"/>
            <a:ext cx="63756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</a:t>
            </a:r>
            <a:r>
              <a:rPr lang="en" sz="3000"/>
              <a:t>raph-Based Approach</a:t>
            </a:r>
            <a:endParaRPr sz="3000"/>
          </a:p>
        </p:txBody>
      </p:sp>
      <p:sp>
        <p:nvSpPr>
          <p:cNvPr id="131" name="Google Shape;131;p24"/>
          <p:cNvSpPr txBox="1"/>
          <p:nvPr/>
        </p:nvSpPr>
        <p:spPr>
          <a:xfrm>
            <a:off x="715050" y="1307047"/>
            <a:ext cx="77139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reasons for using a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graph-based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approach to solve this task can be summarized as: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Mobility is basically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transitions between cells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tkinson Hyperlegible"/>
              <a:buChar char="●"/>
            </a:pP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Edges 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can store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direction 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and how often it happens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Helps highlight corridors / hubs / communities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Makes it possible to learn cell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embeddings 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from movement structure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cxnSp>
        <p:nvCxnSpPr>
          <p:cNvPr id="132" name="Google Shape;132;p24"/>
          <p:cNvCxnSpPr/>
          <p:nvPr/>
        </p:nvCxnSpPr>
        <p:spPr>
          <a:xfrm flipH="1" rot="10800000">
            <a:off x="5074225" y="853750"/>
            <a:ext cx="3354900" cy="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cxnSp>
        <p:nvCxnSpPr>
          <p:cNvPr id="138" name="Google Shape;138;p25"/>
          <p:cNvCxnSpPr/>
          <p:nvPr/>
        </p:nvCxnSpPr>
        <p:spPr>
          <a:xfrm flipH="1" rot="10800000">
            <a:off x="2586700" y="854925"/>
            <a:ext cx="58425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715100" y="1269650"/>
            <a:ext cx="7713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pipeline is composed as follows: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/>
              <a:t>Build a </a:t>
            </a:r>
            <a:r>
              <a:rPr b="1" lang="en" sz="1400"/>
              <a:t>weighted directed cell-transition graph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/>
              <a:t>Train </a:t>
            </a:r>
            <a:r>
              <a:rPr b="1" lang="en" sz="1400"/>
              <a:t>Node2Vec embeddings</a:t>
            </a:r>
            <a:r>
              <a:rPr lang="en" sz="1400"/>
              <a:t> with </a:t>
            </a:r>
            <a:r>
              <a:rPr b="1" lang="en" sz="1400"/>
              <a:t>PecanPy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/>
              <a:t>Create </a:t>
            </a:r>
            <a:r>
              <a:rPr b="1" lang="en" sz="1400"/>
              <a:t>user-context prototypes</a:t>
            </a:r>
            <a:r>
              <a:rPr lang="en" sz="1400"/>
              <a:t> in embedding space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 sz="1400"/>
              <a:t>Predict by ranking candidates with </a:t>
            </a:r>
            <a:r>
              <a:rPr b="1" lang="en" sz="1400"/>
              <a:t>cosine similarity</a:t>
            </a:r>
            <a:r>
              <a:rPr lang="en" sz="1400"/>
              <a:t> (+ fallbacks)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cxnSp>
        <p:nvCxnSpPr>
          <p:cNvPr id="145" name="Google Shape;145;p26"/>
          <p:cNvCxnSpPr/>
          <p:nvPr/>
        </p:nvCxnSpPr>
        <p:spPr>
          <a:xfrm flipH="1" rot="10800000">
            <a:off x="2586700" y="854925"/>
            <a:ext cx="5842500" cy="12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6" title="fig5_pipeline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325" y="1092550"/>
            <a:ext cx="7043433" cy="3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4294967295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7"/>
          <p:cNvCxnSpPr/>
          <p:nvPr/>
        </p:nvCxnSpPr>
        <p:spPr>
          <a:xfrm flipH="1" rot="10800000">
            <a:off x="5791700" y="855175"/>
            <a:ext cx="2637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7"/>
          <p:cNvSpPr txBox="1"/>
          <p:nvPr>
            <p:ph idx="4294967295" type="body"/>
          </p:nvPr>
        </p:nvSpPr>
        <p:spPr>
          <a:xfrm>
            <a:off x="715100" y="1269650"/>
            <a:ext cx="3987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Split per city: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Train: </a:t>
            </a:r>
            <a:r>
              <a:rPr b="1" lang="en" sz="1400"/>
              <a:t>days 1–60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/>
              <a:t>Test: </a:t>
            </a:r>
            <a:r>
              <a:rPr b="1" lang="en" sz="1400"/>
              <a:t>days 61–75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Sort trajectories by </a:t>
            </a:r>
            <a:r>
              <a:rPr b="1" lang="en" sz="1400"/>
              <a:t>(uid, d, t)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Fill missing time bins with </a:t>
            </a:r>
            <a:r>
              <a:rPr b="1" lang="en" sz="1400"/>
              <a:t>forward-fill</a:t>
            </a:r>
            <a:r>
              <a:rPr lang="en" sz="1400"/>
              <a:t> (last known position)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Masked rows are tracked and excluded from evaluation</a:t>
            </a:r>
            <a:endParaRPr sz="1400"/>
          </a:p>
        </p:txBody>
      </p:sp>
      <p:grpSp>
        <p:nvGrpSpPr>
          <p:cNvPr id="154" name="Google Shape;154;p27"/>
          <p:cNvGrpSpPr/>
          <p:nvPr/>
        </p:nvGrpSpPr>
        <p:grpSpPr>
          <a:xfrm>
            <a:off x="4959425" y="1900099"/>
            <a:ext cx="3469575" cy="1656905"/>
            <a:chOff x="4959425" y="1764449"/>
            <a:chExt cx="3469575" cy="1656905"/>
          </a:xfrm>
        </p:grpSpPr>
        <p:pic>
          <p:nvPicPr>
            <p:cNvPr id="155" name="Google Shape;155;p27" title="fig3_dataset_spli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9425" y="2965600"/>
              <a:ext cx="3469573" cy="4557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7" title="fig2_dataset (1)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9427" y="1764449"/>
              <a:ext cx="3469573" cy="1201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Space + Time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715100" y="1327500"/>
            <a:ext cx="39261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Convert each (x,y) into a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cell_id 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[0, 39999]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Define a weekly context: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Weekday from day index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○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Context =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weekday + time slot</a:t>
            </a:r>
            <a:endParaRPr b="1"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tkinson Hyperlegible"/>
              <a:buChar char="●"/>
            </a:pP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Context range: </a:t>
            </a:r>
            <a:r>
              <a:rPr b="1"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0–335</a:t>
            </a:r>
            <a:r>
              <a:rPr lang="en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(7 days × 48 slots)</a:t>
            </a:r>
            <a:endParaRPr>
              <a:solidFill>
                <a:schemeClr val="dk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cxnSp>
        <p:nvCxnSpPr>
          <p:cNvPr id="163" name="Google Shape;163;p28"/>
          <p:cNvCxnSpPr>
            <a:endCxn id="161" idx="3"/>
          </p:cNvCxnSpPr>
          <p:nvPr/>
        </p:nvCxnSpPr>
        <p:spPr>
          <a:xfrm flipH="1" rot="10800000">
            <a:off x="5222600" y="855100"/>
            <a:ext cx="3206400" cy="1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28"/>
          <p:cNvGrpSpPr/>
          <p:nvPr/>
        </p:nvGrpSpPr>
        <p:grpSpPr>
          <a:xfrm>
            <a:off x="5222675" y="2331750"/>
            <a:ext cx="3206401" cy="677889"/>
            <a:chOff x="5222675" y="1869400"/>
            <a:chExt cx="3206401" cy="677889"/>
          </a:xfrm>
        </p:grpSpPr>
        <p:pic>
          <p:nvPicPr>
            <p:cNvPr id="165" name="Google Shape;165;p28"/>
            <p:cNvPicPr preferRelativeResize="0"/>
            <p:nvPr/>
          </p:nvPicPr>
          <p:blipFill rotWithShape="1">
            <a:blip r:embed="rId3">
              <a:alphaModFix/>
            </a:blip>
            <a:srcRect b="51548" l="0" r="14683" t="0"/>
            <a:stretch/>
          </p:blipFill>
          <p:spPr>
            <a:xfrm>
              <a:off x="5222675" y="1869400"/>
              <a:ext cx="3206400" cy="348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8"/>
            <p:cNvPicPr preferRelativeResize="0"/>
            <p:nvPr/>
          </p:nvPicPr>
          <p:blipFill rotWithShape="1">
            <a:blip r:embed="rId3">
              <a:alphaModFix/>
            </a:blip>
            <a:srcRect b="0" l="9624" r="0" t="51548"/>
            <a:stretch/>
          </p:blipFill>
          <p:spPr>
            <a:xfrm>
              <a:off x="5222675" y="2218100"/>
              <a:ext cx="3206400" cy="32918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712" y="1470267"/>
            <a:ext cx="3206325" cy="26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4294967295" type="body"/>
          </p:nvPr>
        </p:nvSpPr>
        <p:spPr>
          <a:xfrm>
            <a:off x="715100" y="1269650"/>
            <a:ext cx="3987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/>
              <a:t>Nodes</a:t>
            </a:r>
            <a:r>
              <a:rPr lang="en" sz="1400"/>
              <a:t>: grid cells observed in training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/>
              <a:t>Edges</a:t>
            </a:r>
            <a:r>
              <a:rPr lang="en" sz="1400"/>
              <a:t>: consecutive movements u → v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 sz="1400"/>
              <a:t>Weight</a:t>
            </a:r>
            <a:r>
              <a:rPr lang="en" sz="1400"/>
              <a:t>: how many times the transition appears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/>
              <a:t>Remove </a:t>
            </a:r>
            <a:r>
              <a:rPr b="1" lang="en" sz="1400"/>
              <a:t>self-loops (u = v)</a:t>
            </a:r>
            <a:r>
              <a:rPr lang="en" sz="1400"/>
              <a:t> to focus on movement</a:t>
            </a:r>
            <a:endParaRPr sz="1400"/>
          </a:p>
        </p:txBody>
      </p:sp>
      <p:cxnSp>
        <p:nvCxnSpPr>
          <p:cNvPr id="174" name="Google Shape;174;p29"/>
          <p:cNvCxnSpPr/>
          <p:nvPr/>
        </p:nvCxnSpPr>
        <p:spPr>
          <a:xfrm flipH="1" rot="10800000">
            <a:off x="4084625" y="855175"/>
            <a:ext cx="4344600" cy="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9" title="fig4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00" y="1603688"/>
            <a:ext cx="3271400" cy="22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2"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Node2Vec Embeddings</a:t>
            </a:r>
            <a:endParaRPr/>
          </a:p>
        </p:txBody>
      </p:sp>
      <p:cxnSp>
        <p:nvCxnSpPr>
          <p:cNvPr id="181" name="Google Shape;181;p30"/>
          <p:cNvCxnSpPr/>
          <p:nvPr/>
        </p:nvCxnSpPr>
        <p:spPr>
          <a:xfrm flipH="1" rot="10800000">
            <a:off x="5185550" y="855175"/>
            <a:ext cx="3243600" cy="3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715100" y="1269650"/>
            <a:ext cx="3987900" cy="291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 sz="1400"/>
              <a:t>Random walks</a:t>
            </a:r>
            <a:r>
              <a:rPr lang="en" sz="1400"/>
              <a:t> on the graph → sequences like “sentences”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Train skip-gram so frequently co-visited cells get similar vectors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Weighted edges are sampled more often → strong transitions matter more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sz="1400"/>
              <a:t>PecanPy </a:t>
            </a:r>
            <a:r>
              <a:rPr b="1" lang="en" sz="1400"/>
              <a:t>SparseOTF </a:t>
            </a:r>
            <a:r>
              <a:rPr lang="en" sz="1400"/>
              <a:t>for large sparse graphs</a:t>
            </a:r>
            <a:endParaRPr sz="1400"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50" y="1659490"/>
            <a:ext cx="3243600" cy="1824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ep Gradient Layers - Business Basic Template by Slidesgo">
  <a:themeElements>
    <a:clrScheme name="Simple Light">
      <a:dk1>
        <a:srgbClr val="F3F3F3"/>
      </a:dk1>
      <a:lt1>
        <a:srgbClr val="F5D851"/>
      </a:lt1>
      <a:dk2>
        <a:srgbClr val="4EDDCC"/>
      </a:dk2>
      <a:lt2>
        <a:srgbClr val="F4938C"/>
      </a:lt2>
      <a:accent1>
        <a:srgbClr val="3C7BE0"/>
      </a:accent1>
      <a:accent2>
        <a:srgbClr val="0E0E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